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2A82DC-455A-4F91-934C-CCBCEBB231C6}">
  <a:tblStyle styleId="{A62A82DC-455A-4F91-934C-CCBCEBB231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9e24a2e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9e24a2e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9e24a2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9e24a2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9e24a2e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9e24a2e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9e24a2e8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9e24a2e8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9e24a2e8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9e24a2e8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9e24a2e8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9e24a2e8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8e398c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8e398c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8ebee86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28ebee86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29e24a2e8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29e24a2e8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8ebee867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8ebee867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8ebee867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8ebee867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0917916a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0917916a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0917916a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0917916a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8ebee867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8ebee867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eplit.com/@MsMolinaECHS/Unit-10-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2023-04-03</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p:nvPr/>
        </p:nvSpPr>
        <p:spPr>
          <a:xfrm>
            <a:off x="2668425" y="9701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(3,4)</a:t>
            </a:r>
            <a:endParaRPr/>
          </a:p>
        </p:txBody>
      </p:sp>
      <p:sp>
        <p:nvSpPr>
          <p:cNvPr id="163" name="Google Shape;163;p22"/>
          <p:cNvSpPr/>
          <p:nvPr/>
        </p:nvSpPr>
        <p:spPr>
          <a:xfrm>
            <a:off x="1320482" y="22403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64" name="Google Shape;164;p22"/>
          <p:cNvSpPr/>
          <p:nvPr/>
        </p:nvSpPr>
        <p:spPr>
          <a:xfrm>
            <a:off x="2275047" y="22403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65" name="Google Shape;165;p22"/>
          <p:cNvSpPr/>
          <p:nvPr/>
        </p:nvSpPr>
        <p:spPr>
          <a:xfrm>
            <a:off x="3975007" y="22403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(4,4)</a:t>
            </a:r>
            <a:endParaRPr/>
          </a:p>
        </p:txBody>
      </p:sp>
      <p:sp>
        <p:nvSpPr>
          <p:cNvPr id="166" name="Google Shape;166;p22"/>
          <p:cNvSpPr/>
          <p:nvPr/>
        </p:nvSpPr>
        <p:spPr>
          <a:xfrm>
            <a:off x="6629532" y="2188700"/>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(2,4)</a:t>
            </a:r>
            <a:endParaRPr/>
          </a:p>
        </p:txBody>
      </p:sp>
      <p:cxnSp>
        <p:nvCxnSpPr>
          <p:cNvPr id="167" name="Google Shape;167;p22"/>
          <p:cNvCxnSpPr>
            <a:stCxn id="162" idx="2"/>
            <a:endCxn id="163" idx="0"/>
          </p:cNvCxnSpPr>
          <p:nvPr/>
        </p:nvCxnSpPr>
        <p:spPr>
          <a:xfrm flipH="1">
            <a:off x="1635825" y="1528775"/>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2"/>
          <p:cNvCxnSpPr>
            <a:stCxn id="162" idx="2"/>
            <a:endCxn id="164" idx="0"/>
          </p:cNvCxnSpPr>
          <p:nvPr/>
        </p:nvCxnSpPr>
        <p:spPr>
          <a:xfrm flipH="1">
            <a:off x="2590425" y="1528775"/>
            <a:ext cx="393300" cy="7116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2"/>
          <p:cNvCxnSpPr>
            <a:stCxn id="162" idx="2"/>
            <a:endCxn id="165" idx="0"/>
          </p:cNvCxnSpPr>
          <p:nvPr/>
        </p:nvCxnSpPr>
        <p:spPr>
          <a:xfrm>
            <a:off x="2983725" y="1528775"/>
            <a:ext cx="1306500" cy="7116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2"/>
          <p:cNvCxnSpPr>
            <a:stCxn id="162" idx="2"/>
            <a:endCxn id="166" idx="0"/>
          </p:cNvCxnSpPr>
          <p:nvPr/>
        </p:nvCxnSpPr>
        <p:spPr>
          <a:xfrm>
            <a:off x="2983725" y="1528775"/>
            <a:ext cx="3961200" cy="660000"/>
          </a:xfrm>
          <a:prstGeom prst="straightConnector1">
            <a:avLst/>
          </a:prstGeom>
          <a:noFill/>
          <a:ln cap="flat" cmpd="sng" w="19050">
            <a:solidFill>
              <a:srgbClr val="00FF00"/>
            </a:solidFill>
            <a:prstDash val="solid"/>
            <a:round/>
            <a:headEnd len="med" w="med" type="none"/>
            <a:tailEnd len="med" w="med" type="triangle"/>
          </a:ln>
        </p:spPr>
      </p:cxnSp>
      <p:sp>
        <p:nvSpPr>
          <p:cNvPr id="171" name="Google Shape;171;p22"/>
          <p:cNvSpPr txBox="1"/>
          <p:nvPr/>
        </p:nvSpPr>
        <p:spPr>
          <a:xfrm>
            <a:off x="1767550"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72" name="Google Shape;172;p22"/>
          <p:cNvSpPr txBox="1"/>
          <p:nvPr/>
        </p:nvSpPr>
        <p:spPr>
          <a:xfrm>
            <a:off x="2681950"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73" name="Google Shape;173;p22"/>
          <p:cNvSpPr txBox="1"/>
          <p:nvPr/>
        </p:nvSpPr>
        <p:spPr>
          <a:xfrm>
            <a:off x="3251385"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sp>
        <p:nvSpPr>
          <p:cNvPr id="174" name="Google Shape;174;p22"/>
          <p:cNvSpPr txBox="1"/>
          <p:nvPr/>
        </p:nvSpPr>
        <p:spPr>
          <a:xfrm>
            <a:off x="6088150" y="17885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W</a:t>
            </a:r>
            <a:endParaRPr>
              <a:solidFill>
                <a:srgbClr val="00FF00"/>
              </a:solidFill>
            </a:endParaRPr>
          </a:p>
        </p:txBody>
      </p:sp>
      <p:cxnSp>
        <p:nvCxnSpPr>
          <p:cNvPr id="175" name="Google Shape;175;p22"/>
          <p:cNvCxnSpPr/>
          <p:nvPr/>
        </p:nvCxnSpPr>
        <p:spPr>
          <a:xfrm flipH="1">
            <a:off x="6061625" y="2747300"/>
            <a:ext cx="859500" cy="7032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2"/>
          <p:cNvCxnSpPr/>
          <p:nvPr/>
        </p:nvCxnSpPr>
        <p:spPr>
          <a:xfrm>
            <a:off x="6921125" y="2747300"/>
            <a:ext cx="1500" cy="6903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2"/>
          <p:cNvCxnSpPr/>
          <p:nvPr/>
        </p:nvCxnSpPr>
        <p:spPr>
          <a:xfrm>
            <a:off x="6921125" y="2747300"/>
            <a:ext cx="767700" cy="716100"/>
          </a:xfrm>
          <a:prstGeom prst="straightConnector1">
            <a:avLst/>
          </a:prstGeom>
          <a:noFill/>
          <a:ln cap="flat" cmpd="sng" w="19050">
            <a:solidFill>
              <a:srgbClr val="00FF00"/>
            </a:solidFill>
            <a:prstDash val="solid"/>
            <a:round/>
            <a:headEnd len="med" w="med" type="none"/>
            <a:tailEnd len="med" w="med" type="triangle"/>
          </a:ln>
        </p:spPr>
      </p:cxnSp>
      <p:sp>
        <p:nvSpPr>
          <p:cNvPr id="178" name="Google Shape;178;p22"/>
          <p:cNvSpPr txBox="1"/>
          <p:nvPr/>
        </p:nvSpPr>
        <p:spPr>
          <a:xfrm>
            <a:off x="61621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79" name="Google Shape;179;p22"/>
          <p:cNvSpPr txBox="1"/>
          <p:nvPr/>
        </p:nvSpPr>
        <p:spPr>
          <a:xfrm>
            <a:off x="66955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80" name="Google Shape;180;p22"/>
          <p:cNvSpPr txBox="1"/>
          <p:nvPr/>
        </p:nvSpPr>
        <p:spPr>
          <a:xfrm>
            <a:off x="73051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W</a:t>
            </a:r>
            <a:endParaRPr>
              <a:solidFill>
                <a:srgbClr val="00FF00"/>
              </a:solidFill>
            </a:endParaRPr>
          </a:p>
        </p:txBody>
      </p:sp>
      <p:cxnSp>
        <p:nvCxnSpPr>
          <p:cNvPr id="181" name="Google Shape;181;p22"/>
          <p:cNvCxnSpPr/>
          <p:nvPr/>
        </p:nvCxnSpPr>
        <p:spPr>
          <a:xfrm flipH="1">
            <a:off x="2956150" y="2798975"/>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2"/>
          <p:cNvCxnSpPr/>
          <p:nvPr/>
        </p:nvCxnSpPr>
        <p:spPr>
          <a:xfrm flipH="1">
            <a:off x="3889750" y="2798975"/>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2"/>
          <p:cNvCxnSpPr/>
          <p:nvPr/>
        </p:nvCxnSpPr>
        <p:spPr>
          <a:xfrm>
            <a:off x="4304050" y="2798975"/>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2"/>
          <p:cNvSpPr txBox="1"/>
          <p:nvPr/>
        </p:nvSpPr>
        <p:spPr>
          <a:xfrm>
            <a:off x="3087875"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85" name="Google Shape;185;p22"/>
          <p:cNvSpPr txBox="1"/>
          <p:nvPr/>
        </p:nvSpPr>
        <p:spPr>
          <a:xfrm>
            <a:off x="4002275"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86" name="Google Shape;186;p22"/>
          <p:cNvSpPr txBox="1"/>
          <p:nvPr/>
        </p:nvSpPr>
        <p:spPr>
          <a:xfrm>
            <a:off x="4571710"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sp>
        <p:nvSpPr>
          <p:cNvPr id="187" name="Google Shape;187;p22"/>
          <p:cNvSpPr/>
          <p:nvPr/>
        </p:nvSpPr>
        <p:spPr>
          <a:xfrm>
            <a:off x="2732247" y="35357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88" name="Google Shape;188;p22"/>
          <p:cNvSpPr/>
          <p:nvPr/>
        </p:nvSpPr>
        <p:spPr>
          <a:xfrm>
            <a:off x="3646647" y="35357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(4,5)</a:t>
            </a:r>
            <a:endParaRPr/>
          </a:p>
        </p:txBody>
      </p:sp>
      <p:sp>
        <p:nvSpPr>
          <p:cNvPr id="189" name="Google Shape;189;p22"/>
          <p:cNvSpPr/>
          <p:nvPr/>
        </p:nvSpPr>
        <p:spPr>
          <a:xfrm>
            <a:off x="4561047" y="35357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90" name="Google Shape;190;p22"/>
          <p:cNvSpPr/>
          <p:nvPr/>
        </p:nvSpPr>
        <p:spPr>
          <a:xfrm>
            <a:off x="5780247" y="34595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(2,3)</a:t>
            </a:r>
            <a:endParaRPr/>
          </a:p>
        </p:txBody>
      </p:sp>
      <p:sp>
        <p:nvSpPr>
          <p:cNvPr id="191" name="Google Shape;191;p22"/>
          <p:cNvSpPr/>
          <p:nvPr/>
        </p:nvSpPr>
        <p:spPr>
          <a:xfrm>
            <a:off x="6618447" y="34595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92" name="Google Shape;192;p22"/>
          <p:cNvSpPr/>
          <p:nvPr/>
        </p:nvSpPr>
        <p:spPr>
          <a:xfrm>
            <a:off x="7456650" y="3459575"/>
            <a:ext cx="671100" cy="558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EXIT</a:t>
            </a:r>
            <a:endParaRPr/>
          </a:p>
        </p:txBody>
      </p:sp>
      <p:sp>
        <p:nvSpPr>
          <p:cNvPr id="193" name="Google Shape;193;p22"/>
          <p:cNvSpPr txBox="1"/>
          <p:nvPr/>
        </p:nvSpPr>
        <p:spPr>
          <a:xfrm>
            <a:off x="181975" y="183775"/>
            <a:ext cx="47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Maze Decision Tree</a:t>
            </a:r>
            <a:endParaRPr sz="2400"/>
          </a:p>
        </p:txBody>
      </p:sp>
      <p:cxnSp>
        <p:nvCxnSpPr>
          <p:cNvPr id="194" name="Google Shape;194;p22"/>
          <p:cNvCxnSpPr/>
          <p:nvPr/>
        </p:nvCxnSpPr>
        <p:spPr>
          <a:xfrm flipH="1">
            <a:off x="2602177" y="4116522"/>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2"/>
          <p:cNvCxnSpPr/>
          <p:nvPr/>
        </p:nvCxnSpPr>
        <p:spPr>
          <a:xfrm flipH="1">
            <a:off x="3535777" y="4116522"/>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2"/>
          <p:cNvCxnSpPr/>
          <p:nvPr/>
        </p:nvCxnSpPr>
        <p:spPr>
          <a:xfrm>
            <a:off x="3950077" y="4116522"/>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22"/>
          <p:cNvSpPr txBox="1"/>
          <p:nvPr/>
        </p:nvSpPr>
        <p:spPr>
          <a:xfrm>
            <a:off x="2733902"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sp>
        <p:nvSpPr>
          <p:cNvPr id="198" name="Google Shape;198;p22"/>
          <p:cNvSpPr txBox="1"/>
          <p:nvPr/>
        </p:nvSpPr>
        <p:spPr>
          <a:xfrm>
            <a:off x="3648302"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99" name="Google Shape;199;p22"/>
          <p:cNvSpPr txBox="1"/>
          <p:nvPr/>
        </p:nvSpPr>
        <p:spPr>
          <a:xfrm>
            <a:off x="4217737"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cxnSp>
        <p:nvCxnSpPr>
          <p:cNvPr id="200" name="Google Shape;200;p22"/>
          <p:cNvCxnSpPr/>
          <p:nvPr/>
        </p:nvCxnSpPr>
        <p:spPr>
          <a:xfrm flipH="1">
            <a:off x="4735777" y="4044451"/>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2"/>
          <p:cNvCxnSpPr/>
          <p:nvPr/>
        </p:nvCxnSpPr>
        <p:spPr>
          <a:xfrm flipH="1">
            <a:off x="5669377" y="4044451"/>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2"/>
          <p:cNvCxnSpPr/>
          <p:nvPr/>
        </p:nvCxnSpPr>
        <p:spPr>
          <a:xfrm>
            <a:off x="6083677" y="4044451"/>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2"/>
          <p:cNvSpPr txBox="1"/>
          <p:nvPr/>
        </p:nvSpPr>
        <p:spPr>
          <a:xfrm>
            <a:off x="4867502"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204" name="Google Shape;204;p22"/>
          <p:cNvSpPr txBox="1"/>
          <p:nvPr/>
        </p:nvSpPr>
        <p:spPr>
          <a:xfrm>
            <a:off x="5781902"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sp>
        <p:nvSpPr>
          <p:cNvPr id="205" name="Google Shape;205;p22"/>
          <p:cNvSpPr txBox="1"/>
          <p:nvPr/>
        </p:nvSpPr>
        <p:spPr>
          <a:xfrm>
            <a:off x="6351337"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cxnSp>
        <p:nvCxnSpPr>
          <p:cNvPr id="206" name="Google Shape;206;p22"/>
          <p:cNvCxnSpPr/>
          <p:nvPr/>
        </p:nvCxnSpPr>
        <p:spPr>
          <a:xfrm>
            <a:off x="7659350" y="1643225"/>
            <a:ext cx="189300" cy="1549200"/>
          </a:xfrm>
          <a:prstGeom prst="straightConnector1">
            <a:avLst/>
          </a:prstGeom>
          <a:noFill/>
          <a:ln cap="flat" cmpd="sng" w="76200">
            <a:solidFill>
              <a:schemeClr val="dk2"/>
            </a:solidFill>
            <a:prstDash val="solid"/>
            <a:round/>
            <a:headEnd len="med" w="med" type="none"/>
            <a:tailEnd len="med" w="med" type="triangle"/>
          </a:ln>
        </p:spPr>
      </p:cxnSp>
      <p:sp>
        <p:nvSpPr>
          <p:cNvPr id="207" name="Google Shape;207;p22"/>
          <p:cNvSpPr txBox="1"/>
          <p:nvPr/>
        </p:nvSpPr>
        <p:spPr>
          <a:xfrm>
            <a:off x="5245725" y="396625"/>
            <a:ext cx="376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we find an EXIT node in the decision tree, we return the path that got us there. That means that as we search the decision tree, we need to track the path in some kind of data structure that's passed along.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3"/>
          <p:cNvPicPr preferRelativeResize="0"/>
          <p:nvPr/>
        </p:nvPicPr>
        <p:blipFill>
          <a:blip r:embed="rId3">
            <a:alphaModFix/>
          </a:blip>
          <a:stretch>
            <a:fillRect/>
          </a:stretch>
        </p:blipFill>
        <p:spPr>
          <a:xfrm>
            <a:off x="3718525" y="550825"/>
            <a:ext cx="5113774" cy="4220406"/>
          </a:xfrm>
          <a:prstGeom prst="rect">
            <a:avLst/>
          </a:prstGeom>
          <a:noFill/>
          <a:ln>
            <a:noFill/>
          </a:ln>
        </p:spPr>
      </p:pic>
      <p:sp>
        <p:nvSpPr>
          <p:cNvPr id="213" name="Google Shape;213;p23"/>
          <p:cNvSpPr txBox="1"/>
          <p:nvPr/>
        </p:nvSpPr>
        <p:spPr>
          <a:xfrm>
            <a:off x="410575" y="564775"/>
            <a:ext cx="2988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Here's another visualization of how the algorithm progresses.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You can see it trying each possible direction, and then exhausting all possibilities to find an exit in that particular direction and moving onto other directions.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FindEscapePath(int x, int y, Path previousSteps)</a:t>
            </a:r>
            <a:endParaRPr/>
          </a:p>
        </p:txBody>
      </p:sp>
      <p:sp>
        <p:nvSpPr>
          <p:cNvPr id="219" name="Google Shape;21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Base case:</a:t>
            </a:r>
            <a:endParaRPr/>
          </a:p>
          <a:p>
            <a:pPr indent="0" lvl="0" marL="0" rtl="0" algn="l">
              <a:spcBef>
                <a:spcPts val="1200"/>
              </a:spcBef>
              <a:spcAft>
                <a:spcPts val="0"/>
              </a:spcAft>
              <a:buNone/>
            </a:pPr>
            <a:r>
              <a:rPr lang="en"/>
              <a:t>	If we're at the exit, then the winning path is the path that got us here!</a:t>
            </a:r>
            <a:br>
              <a:rPr lang="en"/>
            </a:br>
            <a:r>
              <a:rPr lang="en"/>
              <a:t>	Return it!</a:t>
            </a:r>
            <a:endParaRPr/>
          </a:p>
          <a:p>
            <a:pPr indent="0" lvl="0" marL="0" rtl="0" algn="l">
              <a:spcBef>
                <a:spcPts val="1200"/>
              </a:spcBef>
              <a:spcAft>
                <a:spcPts val="0"/>
              </a:spcAft>
              <a:buNone/>
            </a:pPr>
            <a:r>
              <a:rPr lang="en"/>
              <a:t>	If we're at a wall, then there is no path this way, return nothing.</a:t>
            </a:r>
            <a:endParaRPr/>
          </a:p>
          <a:p>
            <a:pPr indent="0" lvl="0" marL="0" rtl="0" algn="l">
              <a:spcBef>
                <a:spcPts val="1200"/>
              </a:spcBef>
              <a:spcAft>
                <a:spcPts val="0"/>
              </a:spcAft>
              <a:buNone/>
            </a:pPr>
            <a:r>
              <a:rPr lang="en"/>
              <a:t>Recursive case:</a:t>
            </a:r>
            <a:endParaRPr/>
          </a:p>
          <a:p>
            <a:pPr indent="0" lvl="0" marL="0" rtl="0" algn="l">
              <a:spcBef>
                <a:spcPts val="1200"/>
              </a:spcBef>
              <a:spcAft>
                <a:spcPts val="0"/>
              </a:spcAft>
              <a:buNone/>
            </a:pPr>
            <a:r>
              <a:rPr lang="en"/>
              <a:t>	The recursive case should be smaller subproblems of this problem.</a:t>
            </a:r>
            <a:endParaRPr/>
          </a:p>
          <a:p>
            <a:pPr indent="0" lvl="0" marL="0" rtl="0" algn="l">
              <a:spcBef>
                <a:spcPts val="1200"/>
              </a:spcBef>
              <a:spcAft>
                <a:spcPts val="1200"/>
              </a:spcAft>
              <a:buNone/>
            </a:pPr>
            <a:r>
              <a:rPr lang="en"/>
              <a:t>	In this case, the smaller subproblems are going each available direction from this point, and </a:t>
            </a:r>
            <a:r>
              <a:rPr b="1" lang="en"/>
              <a:t>excluding</a:t>
            </a:r>
            <a:r>
              <a:rPr lang="en"/>
              <a:t> the current cell (along with any other cells in previousSteps) from any further consideration, since we don't want to go in circles.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Pseudocode</a:t>
            </a:r>
            <a:endParaRPr/>
          </a:p>
        </p:txBody>
      </p:sp>
      <p:sp>
        <p:nvSpPr>
          <p:cNvPr id="225" name="Google Shape;225;p25"/>
          <p:cNvSpPr txBox="1"/>
          <p:nvPr>
            <p:ph idx="1" type="body"/>
          </p:nvPr>
        </p:nvSpPr>
        <p:spPr>
          <a:xfrm>
            <a:off x="497949" y="10177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Courier New"/>
                <a:ea typeface="Courier New"/>
                <a:cs typeface="Courier New"/>
                <a:sym typeface="Courier New"/>
              </a:rPr>
              <a:t>Path </a:t>
            </a:r>
            <a:r>
              <a:rPr lang="en">
                <a:latin typeface="Courier New"/>
                <a:ea typeface="Courier New"/>
                <a:cs typeface="Courier New"/>
                <a:sym typeface="Courier New"/>
              </a:rPr>
              <a:t>FindEscapePath(int x, int y, Path previousSteps)</a:t>
            </a:r>
            <a:endParaRPr>
              <a:latin typeface="Courier New"/>
              <a:ea typeface="Courier New"/>
              <a:cs typeface="Courier New"/>
              <a:sym typeface="Courier New"/>
            </a:endParaRPr>
          </a:p>
          <a:p>
            <a:pPr indent="0" lvl="0" marL="0" rtl="0" algn="l">
              <a:spcBef>
                <a:spcPts val="1200"/>
              </a:spcBef>
              <a:spcAft>
                <a:spcPts val="0"/>
              </a:spcAft>
              <a:buNone/>
            </a:pPr>
            <a:r>
              <a:rPr lang="en"/>
              <a:t>  Base cases:</a:t>
            </a:r>
            <a:endParaRPr/>
          </a:p>
          <a:p>
            <a:pPr indent="457200" lvl="0" marL="0" rtl="0" algn="l">
              <a:spcBef>
                <a:spcPts val="1200"/>
              </a:spcBef>
              <a:spcAft>
                <a:spcPts val="0"/>
              </a:spcAft>
              <a:buNone/>
            </a:pPr>
            <a:r>
              <a:rPr lang="en"/>
              <a:t>If (x, y) is an exit, return previousSteps + (x, y) as the winning path.</a:t>
            </a:r>
            <a:endParaRPr/>
          </a:p>
          <a:p>
            <a:pPr indent="0" lvl="0" marL="0" rtl="0" algn="l">
              <a:spcBef>
                <a:spcPts val="1200"/>
              </a:spcBef>
              <a:spcAft>
                <a:spcPts val="0"/>
              </a:spcAft>
              <a:buNone/>
            </a:pPr>
            <a:r>
              <a:rPr lang="en"/>
              <a:t>	If (x, y) is a wall, this is a dead end, return null.</a:t>
            </a:r>
            <a:endParaRPr/>
          </a:p>
          <a:p>
            <a:pPr indent="0" lvl="0" marL="0" rtl="0" algn="l">
              <a:spcBef>
                <a:spcPts val="1200"/>
              </a:spcBef>
              <a:spcAft>
                <a:spcPts val="0"/>
              </a:spcAft>
              <a:buNone/>
            </a:pPr>
            <a:r>
              <a:rPr lang="en"/>
              <a:t>  Recursive case:</a:t>
            </a:r>
            <a:endParaRPr/>
          </a:p>
          <a:p>
            <a:pPr indent="0" lvl="0" marL="0" rtl="0" algn="l">
              <a:spcBef>
                <a:spcPts val="1200"/>
              </a:spcBef>
              <a:spcAft>
                <a:spcPts val="0"/>
              </a:spcAft>
              <a:buNone/>
            </a:pPr>
            <a:r>
              <a:rPr lang="en"/>
              <a:t>	For each adjacent cell (x', y'):</a:t>
            </a:r>
            <a:endParaRPr/>
          </a:p>
          <a:p>
            <a:pPr indent="457200" lvl="0" marL="457200" rtl="0" algn="l">
              <a:spcBef>
                <a:spcPts val="1200"/>
              </a:spcBef>
              <a:spcAft>
                <a:spcPts val="0"/>
              </a:spcAft>
              <a:buNone/>
            </a:pPr>
            <a:r>
              <a:rPr lang="en"/>
              <a:t>Call FindEscapePath(x’, y’, previousSteps + (x,y))</a:t>
            </a:r>
            <a:endParaRPr/>
          </a:p>
          <a:p>
            <a:pPr indent="0" lvl="0" marL="0" rtl="0" algn="l">
              <a:spcBef>
                <a:spcPts val="1200"/>
              </a:spcBef>
              <a:spcAft>
                <a:spcPts val="1200"/>
              </a:spcAft>
              <a:buNone/>
            </a:pPr>
            <a:r>
              <a:rPr lang="en"/>
              <a:t>	Compare any paths that are returned... return the shortest one.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Rubric</a:t>
            </a:r>
            <a:endParaRPr/>
          </a:p>
        </p:txBody>
      </p:sp>
      <p:graphicFrame>
        <p:nvGraphicFramePr>
          <p:cNvPr id="231" name="Google Shape;231;p26"/>
          <p:cNvGraphicFramePr/>
          <p:nvPr/>
        </p:nvGraphicFramePr>
        <p:xfrm>
          <a:off x="424150" y="1074600"/>
          <a:ext cx="3000000" cy="3000000"/>
        </p:xfrm>
        <a:graphic>
          <a:graphicData uri="http://schemas.openxmlformats.org/drawingml/2006/table">
            <a:tbl>
              <a:tblPr>
                <a:noFill/>
                <a:tableStyleId>{A62A82DC-455A-4F91-934C-CCBCEBB231C6}</a:tableStyleId>
              </a:tblPr>
              <a:tblGrid>
                <a:gridCol w="7546900"/>
                <a:gridCol w="973700"/>
              </a:tblGrid>
              <a:tr h="620650">
                <a:tc>
                  <a:txBody>
                    <a:bodyPr/>
                    <a:lstStyle/>
                    <a:p>
                      <a:pPr indent="0" lvl="0" marL="0" rtl="0" algn="l">
                        <a:spcBef>
                          <a:spcPts val="0"/>
                        </a:spcBef>
                        <a:spcAft>
                          <a:spcPts val="0"/>
                        </a:spcAft>
                        <a:buNone/>
                      </a:pPr>
                      <a:r>
                        <a:rPr lang="en" sz="1200"/>
                        <a:t>1. </a:t>
                      </a:r>
                      <a:r>
                        <a:rPr lang="en" sz="1200"/>
                        <a:t>Customize the graphics for the maze again. You can simply copy over your graphics from the Unit 9 Project, or you can pick new graphics.</a:t>
                      </a:r>
                      <a:endParaRPr sz="1200"/>
                    </a:p>
                  </a:txBody>
                  <a:tcPr marT="91425" marB="91425" marR="91425" marL="91425"/>
                </a:tc>
                <a:tc>
                  <a:txBody>
                    <a:bodyPr/>
                    <a:lstStyle/>
                    <a:p>
                      <a:pPr indent="0" lvl="0" marL="0" rtl="0" algn="l">
                        <a:spcBef>
                          <a:spcPts val="0"/>
                        </a:spcBef>
                        <a:spcAft>
                          <a:spcPts val="0"/>
                        </a:spcAft>
                        <a:buNone/>
                      </a:pPr>
                      <a:r>
                        <a:rPr lang="en" sz="1200"/>
                        <a:t>10 points</a:t>
                      </a:r>
                      <a:endParaRPr sz="1200"/>
                    </a:p>
                  </a:txBody>
                  <a:tcPr marT="91425" marB="91425" marR="91425" marL="91425"/>
                </a:tc>
              </a:tr>
              <a:tr h="620650">
                <a:tc>
                  <a:txBody>
                    <a:bodyPr/>
                    <a:lstStyle/>
                    <a:p>
                      <a:pPr indent="0" lvl="0" marL="0" rtl="0" algn="l">
                        <a:spcBef>
                          <a:spcPts val="0"/>
                        </a:spcBef>
                        <a:spcAft>
                          <a:spcPts val="0"/>
                        </a:spcAft>
                        <a:buNone/>
                      </a:pPr>
                      <a:r>
                        <a:rPr lang="en" sz="1200"/>
                        <a:t>2. Your maze-solving algorithm should be demonstrated on more than one maze. </a:t>
                      </a:r>
                      <a:r>
                        <a:rPr lang="en" sz="1200"/>
                        <a:t>Create at least five mazes of varying sizes (maze1.txt, maze2.txt, etc.)</a:t>
                      </a:r>
                      <a:endParaRPr sz="1200"/>
                    </a:p>
                  </a:txBody>
                  <a:tcPr marT="91425" marB="91425" marR="91425" marL="91425"/>
                </a:tc>
                <a:tc>
                  <a:txBody>
                    <a:bodyPr/>
                    <a:lstStyle/>
                    <a:p>
                      <a:pPr indent="0" lvl="0" marL="0" rtl="0" algn="l">
                        <a:spcBef>
                          <a:spcPts val="0"/>
                        </a:spcBef>
                        <a:spcAft>
                          <a:spcPts val="0"/>
                        </a:spcAft>
                        <a:buNone/>
                      </a:pPr>
                      <a:r>
                        <a:rPr lang="en" sz="1200"/>
                        <a:t>10 points</a:t>
                      </a:r>
                      <a:endParaRPr sz="1200"/>
                    </a:p>
                  </a:txBody>
                  <a:tcPr marT="91425" marB="91425" marR="91425" marL="91425"/>
                </a:tc>
              </a:tr>
              <a:tr h="620650">
                <a:tc>
                  <a:txBody>
                    <a:bodyPr/>
                    <a:lstStyle/>
                    <a:p>
                      <a:pPr indent="0" lvl="0" marL="0" rtl="0" algn="l">
                        <a:spcBef>
                          <a:spcPts val="0"/>
                        </a:spcBef>
                        <a:spcAft>
                          <a:spcPts val="0"/>
                        </a:spcAft>
                        <a:buClr>
                          <a:schemeClr val="dk1"/>
                        </a:buClr>
                        <a:buSzPts val="1100"/>
                        <a:buFont typeface="Arial"/>
                        <a:buNone/>
                      </a:pPr>
                      <a:r>
                        <a:rPr lang="en" sz="1200"/>
                        <a:t>3. </a:t>
                      </a:r>
                      <a:r>
                        <a:rPr lang="en" sz="1200"/>
                        <a:t>Make it possible to switch between the mazes. The game should start on maze #1. Handle the key presses 1, 2, 3, 4, 5. Pressing one of these keys should switch to a different maze.</a:t>
                      </a:r>
                      <a:endParaRPr sz="1200"/>
                    </a:p>
                  </a:txBody>
                  <a:tcPr marT="91425" marB="91425" marR="91425" marL="91425"/>
                </a:tc>
                <a:tc>
                  <a:txBody>
                    <a:bodyPr/>
                    <a:lstStyle/>
                    <a:p>
                      <a:pPr indent="0" lvl="0" marL="0" rtl="0" algn="l">
                        <a:spcBef>
                          <a:spcPts val="0"/>
                        </a:spcBef>
                        <a:spcAft>
                          <a:spcPts val="0"/>
                        </a:spcAft>
                        <a:buNone/>
                      </a:pPr>
                      <a:r>
                        <a:rPr lang="en" sz="1200"/>
                        <a:t>10 points</a:t>
                      </a:r>
                      <a:endParaRPr sz="1200"/>
                    </a:p>
                  </a:txBody>
                  <a:tcPr marT="91425" marB="91425" marR="91425" marL="91425"/>
                </a:tc>
              </a:tr>
              <a:tr h="620650">
                <a:tc>
                  <a:txBody>
                    <a:bodyPr/>
                    <a:lstStyle/>
                    <a:p>
                      <a:pPr indent="0" lvl="0" marL="0" rtl="0" algn="l">
                        <a:spcBef>
                          <a:spcPts val="0"/>
                        </a:spcBef>
                        <a:spcAft>
                          <a:spcPts val="0"/>
                        </a:spcAft>
                        <a:buNone/>
                      </a:pPr>
                      <a:r>
                        <a:rPr lang="en" sz="1200"/>
                        <a:t>4. </a:t>
                      </a:r>
                      <a:r>
                        <a:rPr lang="en" sz="1200"/>
                        <a:t>Implement the maze solving algorithm. Partial credit will be given for partially working algorithms, but </a:t>
                      </a:r>
                      <a:r>
                        <a:rPr b="1" lang="en" sz="1200"/>
                        <a:t>take care that your code compiles, and that the game doesn't crash or hang.</a:t>
                      </a:r>
                      <a:endParaRPr b="1" sz="1200"/>
                    </a:p>
                  </a:txBody>
                  <a:tcPr marT="91425" marB="91425" marR="91425" marL="91425"/>
                </a:tc>
                <a:tc>
                  <a:txBody>
                    <a:bodyPr/>
                    <a:lstStyle/>
                    <a:p>
                      <a:pPr indent="0" lvl="0" marL="0" rtl="0" algn="l">
                        <a:spcBef>
                          <a:spcPts val="0"/>
                        </a:spcBef>
                        <a:spcAft>
                          <a:spcPts val="0"/>
                        </a:spcAft>
                        <a:buNone/>
                      </a:pPr>
                      <a:r>
                        <a:rPr lang="en" sz="1200"/>
                        <a:t>40 points</a:t>
                      </a:r>
                      <a:endParaRPr sz="1200"/>
                    </a:p>
                  </a:txBody>
                  <a:tcPr marT="91425" marB="91425" marR="91425" marL="91425"/>
                </a:tc>
              </a:tr>
              <a:tr h="620650">
                <a:tc>
                  <a:txBody>
                    <a:bodyPr/>
                    <a:lstStyle/>
                    <a:p>
                      <a:pPr indent="0" lvl="0" marL="0" rtl="0" algn="l">
                        <a:spcBef>
                          <a:spcPts val="0"/>
                        </a:spcBef>
                        <a:spcAft>
                          <a:spcPts val="0"/>
                        </a:spcAft>
                        <a:buNone/>
                      </a:pPr>
                      <a:r>
                        <a:rPr lang="en" sz="1200"/>
                        <a:t>5. In the method plotEscapePath(), plot the path out of the maze that was found by your algorithm. There is already code for highlighting cells with translucent yellow: call Maze.highlight, Maze.clearHighlighting.</a:t>
                      </a:r>
                      <a:endParaRPr sz="1200"/>
                    </a:p>
                  </a:txBody>
                  <a:tcPr marT="91425" marB="91425" marR="91425" marL="91425"/>
                </a:tc>
                <a:tc>
                  <a:txBody>
                    <a:bodyPr/>
                    <a:lstStyle/>
                    <a:p>
                      <a:pPr indent="0" lvl="0" marL="0" rtl="0" algn="l">
                        <a:spcBef>
                          <a:spcPts val="0"/>
                        </a:spcBef>
                        <a:spcAft>
                          <a:spcPts val="0"/>
                        </a:spcAft>
                        <a:buNone/>
                      </a:pPr>
                      <a:r>
                        <a:rPr lang="en" sz="1200"/>
                        <a:t>20 points</a:t>
                      </a:r>
                      <a:endParaRPr sz="1200"/>
                    </a:p>
                  </a:txBody>
                  <a:tcPr marT="91425" marB="91425" marR="91425" marL="91425"/>
                </a:tc>
              </a:tr>
              <a:tr h="620650">
                <a:tc>
                  <a:txBody>
                    <a:bodyPr/>
                    <a:lstStyle/>
                    <a:p>
                      <a:pPr indent="0" lvl="0" marL="0" rtl="0" algn="l">
                        <a:spcBef>
                          <a:spcPts val="0"/>
                        </a:spcBef>
                        <a:spcAft>
                          <a:spcPts val="0"/>
                        </a:spcAft>
                        <a:buNone/>
                      </a:pPr>
                      <a:r>
                        <a:rPr lang="en" sz="1200"/>
                        <a:t>6. </a:t>
                      </a:r>
                      <a:r>
                        <a:rPr lang="en" sz="1200"/>
                        <a:t>Your algorithm should be optimal, that is, it should find not only a path out of the maze, but the minimum length path out of the maze.</a:t>
                      </a:r>
                      <a:endParaRPr sz="1200"/>
                    </a:p>
                  </a:txBody>
                  <a:tcPr marT="91425" marB="91425" marR="91425" marL="91425"/>
                </a:tc>
                <a:tc>
                  <a:txBody>
                    <a:bodyPr/>
                    <a:lstStyle/>
                    <a:p>
                      <a:pPr indent="0" lvl="0" marL="0" rtl="0" algn="l">
                        <a:spcBef>
                          <a:spcPts val="0"/>
                        </a:spcBef>
                        <a:spcAft>
                          <a:spcPts val="0"/>
                        </a:spcAft>
                        <a:buNone/>
                      </a:pPr>
                      <a:r>
                        <a:rPr lang="en" sz="1200"/>
                        <a:t>10 points</a:t>
                      </a:r>
                      <a:endParaRPr sz="12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Repl.it: Unit 10 Project</a:t>
            </a:r>
            <a:endParaRPr/>
          </a:p>
        </p:txBody>
      </p:sp>
      <p:sp>
        <p:nvSpPr>
          <p:cNvPr id="237" name="Google Shape;23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https://replit.com/@MsMolinaECHS/Unit-10-Project</a:t>
            </a:r>
            <a:endParaRPr/>
          </a:p>
          <a:p>
            <a:pPr indent="0" lvl="0" marL="0" rtl="0" algn="l">
              <a:spcBef>
                <a:spcPts val="1200"/>
              </a:spcBef>
              <a:spcAft>
                <a:spcPts val="0"/>
              </a:spcAft>
              <a:buNone/>
            </a:pPr>
            <a:r>
              <a:rPr lang="en"/>
              <a:t>Good luck!</a:t>
            </a:r>
            <a:endParaRPr/>
          </a:p>
          <a:p>
            <a:pPr indent="0" lvl="0" marL="0" rtl="0" algn="l">
              <a:spcBef>
                <a:spcPts val="1200"/>
              </a:spcBef>
              <a:spcAft>
                <a:spcPts val="1200"/>
              </a:spcAft>
              <a:buNone/>
            </a:pPr>
            <a:r>
              <a:rPr lang="en"/>
              <a:t>Ask questions if you're stuck... this is a challenging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10 Project</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Maze Solver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181975" y="869575"/>
            <a:ext cx="2486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Remember testing your</a:t>
            </a:r>
            <a:br>
              <a:rPr lang="en"/>
            </a:br>
            <a:r>
              <a:rPr lang="en"/>
              <a:t>Unit 9 Project to make sure your winning logic worked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Wouldn't it have been nice if the Maze Game had a cheat code that showed you how to escape the maze?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do it... with recursive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Unit 10 Project will be the same starting code as the Unit 9 Project... but making the computer solve the maze!</a:t>
            </a:r>
            <a:endParaRPr b="1"/>
          </a:p>
        </p:txBody>
      </p:sp>
      <p:sp>
        <p:nvSpPr>
          <p:cNvPr id="67" name="Google Shape;67;p15"/>
          <p:cNvSpPr txBox="1"/>
          <p:nvPr/>
        </p:nvSpPr>
        <p:spPr>
          <a:xfrm>
            <a:off x="181975" y="183775"/>
            <a:ext cx="2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Maze Solver</a:t>
            </a:r>
            <a:endParaRPr sz="2400"/>
          </a:p>
        </p:txBody>
      </p:sp>
      <p:pic>
        <p:nvPicPr>
          <p:cNvPr id="68" name="Google Shape;68;p15"/>
          <p:cNvPicPr preferRelativeResize="0"/>
          <p:nvPr/>
        </p:nvPicPr>
        <p:blipFill>
          <a:blip r:embed="rId3">
            <a:alphaModFix/>
          </a:blip>
          <a:stretch>
            <a:fillRect/>
          </a:stretch>
        </p:blipFill>
        <p:spPr>
          <a:xfrm>
            <a:off x="2783325" y="451200"/>
            <a:ext cx="5841976" cy="389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181975" y="869575"/>
            <a:ext cx="4129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ever personally find yourself stuck in a maze, you can use the </a:t>
            </a:r>
            <a:r>
              <a:rPr b="1" lang="en"/>
              <a:t>right-hand rule</a:t>
            </a:r>
            <a:r>
              <a:rPr lang="en"/>
              <a:t> or </a:t>
            </a:r>
            <a:r>
              <a:rPr b="1" lang="en"/>
              <a:t>wall follower</a:t>
            </a:r>
            <a:r>
              <a:rPr lang="en"/>
              <a:t> algorithm to get out. Put your right hand on the wall, and consistently follow the right wall. This works for all </a:t>
            </a:r>
            <a:r>
              <a:rPr i="1" lang="en"/>
              <a:t>simply connected</a:t>
            </a:r>
            <a:r>
              <a:rPr lang="en"/>
              <a:t> mazes, that is, without island walls. (So not the one below.)</a:t>
            </a:r>
            <a:endParaRPr/>
          </a:p>
        </p:txBody>
      </p:sp>
      <p:sp>
        <p:nvSpPr>
          <p:cNvPr id="74" name="Google Shape;74;p16"/>
          <p:cNvSpPr txBox="1"/>
          <p:nvPr/>
        </p:nvSpPr>
        <p:spPr>
          <a:xfrm>
            <a:off x="181975" y="183775"/>
            <a:ext cx="408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Right-Hand Rule</a:t>
            </a:r>
            <a:endParaRPr sz="2400"/>
          </a:p>
        </p:txBody>
      </p:sp>
      <p:pic>
        <p:nvPicPr>
          <p:cNvPr id="75" name="Google Shape;75;p16"/>
          <p:cNvPicPr preferRelativeResize="0"/>
          <p:nvPr/>
        </p:nvPicPr>
        <p:blipFill>
          <a:blip r:embed="rId3">
            <a:alphaModFix/>
          </a:blip>
          <a:stretch>
            <a:fillRect/>
          </a:stretch>
        </p:blipFill>
        <p:spPr>
          <a:xfrm>
            <a:off x="1832525" y="2371724"/>
            <a:ext cx="2491625" cy="2491625"/>
          </a:xfrm>
          <a:prstGeom prst="rect">
            <a:avLst/>
          </a:prstGeom>
          <a:noFill/>
          <a:ln>
            <a:noFill/>
          </a:ln>
        </p:spPr>
      </p:pic>
      <p:sp>
        <p:nvSpPr>
          <p:cNvPr id="76" name="Google Shape;76;p16"/>
          <p:cNvSpPr txBox="1"/>
          <p:nvPr/>
        </p:nvSpPr>
        <p:spPr>
          <a:xfrm>
            <a:off x="181975" y="2317375"/>
            <a:ext cx="1438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Since our computer doesn't have to physically walk the paths, we'll implement an algorithm that may do more walking but can always find the exit.</a:t>
            </a:r>
            <a:endParaRPr/>
          </a:p>
        </p:txBody>
      </p:sp>
      <p:pic>
        <p:nvPicPr>
          <p:cNvPr id="77" name="Google Shape;77;p16"/>
          <p:cNvPicPr preferRelativeResize="0"/>
          <p:nvPr/>
        </p:nvPicPr>
        <p:blipFill>
          <a:blip r:embed="rId4">
            <a:alphaModFix/>
          </a:blip>
          <a:stretch>
            <a:fillRect/>
          </a:stretch>
        </p:blipFill>
        <p:spPr>
          <a:xfrm>
            <a:off x="4552750" y="152400"/>
            <a:ext cx="4268127"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676400" y="152400"/>
            <a:ext cx="7221940" cy="4838700"/>
          </a:xfrm>
          <a:prstGeom prst="rect">
            <a:avLst/>
          </a:prstGeom>
          <a:noFill/>
          <a:ln>
            <a:noFill/>
          </a:ln>
        </p:spPr>
      </p:pic>
      <p:sp>
        <p:nvSpPr>
          <p:cNvPr id="83" name="Google Shape;83;p17"/>
          <p:cNvSpPr txBox="1"/>
          <p:nvPr/>
        </p:nvSpPr>
        <p:spPr>
          <a:xfrm>
            <a:off x="181975" y="869575"/>
            <a:ext cx="24864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Many games have a </a:t>
            </a:r>
            <a:r>
              <a:rPr b="1" lang="en"/>
              <a:t>decision tree</a:t>
            </a:r>
            <a:r>
              <a:rPr lang="en"/>
              <a:t> or </a:t>
            </a:r>
            <a:r>
              <a:rPr b="1" lang="en"/>
              <a:t>game tree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node is a possible configuration of the game board/state.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branches (edges)</a:t>
            </a:r>
            <a:endParaRPr/>
          </a:p>
          <a:p>
            <a:pPr indent="0" lvl="0" marL="0" rtl="0" algn="l">
              <a:spcBef>
                <a:spcPts val="0"/>
              </a:spcBef>
              <a:spcAft>
                <a:spcPts val="0"/>
              </a:spcAft>
              <a:buNone/>
            </a:pPr>
            <a:r>
              <a:rPr lang="en"/>
              <a:t>are the possible</a:t>
            </a:r>
            <a:endParaRPr/>
          </a:p>
          <a:p>
            <a:pPr indent="0" lvl="0" marL="0" rtl="0" algn="l">
              <a:spcBef>
                <a:spcPts val="0"/>
              </a:spcBef>
              <a:spcAft>
                <a:spcPts val="0"/>
              </a:spcAft>
              <a:buNone/>
            </a:pPr>
            <a:r>
              <a:rPr lang="en"/>
              <a:t>moves that can</a:t>
            </a:r>
            <a:endParaRPr/>
          </a:p>
          <a:p>
            <a:pPr indent="0" lvl="0" marL="0" rtl="0" algn="l">
              <a:spcBef>
                <a:spcPts val="0"/>
              </a:spcBef>
              <a:spcAft>
                <a:spcPts val="0"/>
              </a:spcAft>
              <a:buNone/>
            </a:pPr>
            <a:r>
              <a:rPr lang="en"/>
              <a:t>be made from</a:t>
            </a:r>
            <a:endParaRPr/>
          </a:p>
          <a:p>
            <a:pPr indent="0" lvl="0" marL="0" rtl="0" algn="l">
              <a:spcBef>
                <a:spcPts val="0"/>
              </a:spcBef>
              <a:spcAft>
                <a:spcPts val="0"/>
              </a:spcAft>
              <a:buNone/>
            </a:pPr>
            <a:r>
              <a:rPr lang="en"/>
              <a:t>each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 algorithms</a:t>
            </a:r>
            <a:endParaRPr/>
          </a:p>
          <a:p>
            <a:pPr indent="0" lvl="0" marL="0" rtl="0" algn="l">
              <a:spcBef>
                <a:spcPts val="0"/>
              </a:spcBef>
              <a:spcAft>
                <a:spcPts val="0"/>
              </a:spcAft>
              <a:buNone/>
            </a:pPr>
            <a:r>
              <a:rPr lang="en"/>
              <a:t>that play games,</a:t>
            </a:r>
            <a:endParaRPr/>
          </a:p>
          <a:p>
            <a:pPr indent="0" lvl="0" marL="0" rtl="0" algn="l">
              <a:spcBef>
                <a:spcPts val="0"/>
              </a:spcBef>
              <a:spcAft>
                <a:spcPts val="0"/>
              </a:spcAft>
              <a:buNone/>
            </a:pPr>
            <a:r>
              <a:rPr lang="en"/>
              <a:t>including maze</a:t>
            </a:r>
            <a:endParaRPr/>
          </a:p>
          <a:p>
            <a:pPr indent="0" lvl="0" marL="0" rtl="0" algn="l">
              <a:spcBef>
                <a:spcPts val="0"/>
              </a:spcBef>
              <a:spcAft>
                <a:spcPts val="0"/>
              </a:spcAft>
              <a:buNone/>
            </a:pPr>
            <a:r>
              <a:rPr lang="en"/>
              <a:t>solving, are usually searching this decision tree for a winning state.</a:t>
            </a:r>
            <a:endParaRPr/>
          </a:p>
        </p:txBody>
      </p:sp>
      <p:sp>
        <p:nvSpPr>
          <p:cNvPr id="84" name="Google Shape;84;p17"/>
          <p:cNvSpPr txBox="1"/>
          <p:nvPr/>
        </p:nvSpPr>
        <p:spPr>
          <a:xfrm>
            <a:off x="181975" y="183775"/>
            <a:ext cx="2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Decision Tree</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4953000" y="152400"/>
            <a:ext cx="3802916" cy="4838701"/>
          </a:xfrm>
          <a:prstGeom prst="rect">
            <a:avLst/>
          </a:prstGeom>
          <a:noFill/>
          <a:ln>
            <a:noFill/>
          </a:ln>
        </p:spPr>
      </p:pic>
      <p:sp>
        <p:nvSpPr>
          <p:cNvPr id="90" name="Google Shape;90;p18"/>
          <p:cNvSpPr txBox="1"/>
          <p:nvPr/>
        </p:nvSpPr>
        <p:spPr>
          <a:xfrm>
            <a:off x="181975" y="869575"/>
            <a:ext cx="5109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our maze, a decision tree node has at most four children: north, south, east, and west.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Tic Tac Toe, there's a child node for each of the remaining empty spaces where a move can be made, so up to 9 for 3x3.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Chess and Go have enormous decision trees, because of the wide variety of moves that can be made and multitude of possible game states. This is why it took until we had advanced supercomputers in the '90s for the first chess-playing computer to beat a world chess champion. (Kasparov vs. Deep Blue, 1996)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computer didn't beat a human champion at Go until 2016 (Google DeepMind)... ending 2,500 years of human Go supremacy.</a:t>
            </a:r>
            <a:endParaRPr/>
          </a:p>
        </p:txBody>
      </p:sp>
      <p:sp>
        <p:nvSpPr>
          <p:cNvPr id="91" name="Google Shape;91;p18"/>
          <p:cNvSpPr txBox="1"/>
          <p:nvPr/>
        </p:nvSpPr>
        <p:spPr>
          <a:xfrm>
            <a:off x="181975" y="183775"/>
            <a:ext cx="47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Decision Tree</a:t>
            </a:r>
            <a:endParaRPr sz="2400"/>
          </a:p>
        </p:txBody>
      </p:sp>
      <p:sp>
        <p:nvSpPr>
          <p:cNvPr id="92" name="Google Shape;92;p18"/>
          <p:cNvSpPr txBox="1"/>
          <p:nvPr/>
        </p:nvSpPr>
        <p:spPr>
          <a:xfrm>
            <a:off x="5172775" y="4004700"/>
            <a:ext cx="161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Decision tree for the endgame of a chess game</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4106500" y="223325"/>
            <a:ext cx="4762500" cy="4762500"/>
          </a:xfrm>
          <a:prstGeom prst="rect">
            <a:avLst/>
          </a:prstGeom>
          <a:noFill/>
          <a:ln>
            <a:noFill/>
          </a:ln>
        </p:spPr>
      </p:pic>
      <p:sp>
        <p:nvSpPr>
          <p:cNvPr id="98" name="Google Shape;98;p19"/>
          <p:cNvSpPr txBox="1"/>
          <p:nvPr/>
        </p:nvSpPr>
        <p:spPr>
          <a:xfrm>
            <a:off x="181975" y="869575"/>
            <a:ext cx="3821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Depth-first search is an algorithm for traversing a recursive data structure such as a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overall algorithm is quite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 visit(node):</a:t>
            </a:r>
            <a:endParaRPr/>
          </a:p>
          <a:p>
            <a:pPr indent="0" lvl="0" marL="0" rtl="0" algn="l">
              <a:spcBef>
                <a:spcPts val="0"/>
              </a:spcBef>
              <a:spcAft>
                <a:spcPts val="0"/>
              </a:spcAft>
              <a:buNone/>
            </a:pPr>
            <a:r>
              <a:rPr lang="en"/>
              <a:t>	do something with node</a:t>
            </a:r>
            <a:endParaRPr/>
          </a:p>
          <a:p>
            <a:pPr indent="0" lvl="0" marL="0" rtl="0" algn="l">
              <a:spcBef>
                <a:spcPts val="0"/>
              </a:spcBef>
              <a:spcAft>
                <a:spcPts val="0"/>
              </a:spcAft>
              <a:buNone/>
            </a:pPr>
            <a:r>
              <a:rPr lang="en"/>
              <a:t>	(this might return if node satisfies some</a:t>
            </a:r>
            <a:endParaRPr/>
          </a:p>
          <a:p>
            <a:pPr indent="0" lvl="0" marL="0" rtl="0" algn="l">
              <a:spcBef>
                <a:spcPts val="0"/>
              </a:spcBef>
              <a:spcAft>
                <a:spcPts val="0"/>
              </a:spcAft>
              <a:buNone/>
            </a:pPr>
            <a:r>
              <a:rPr lang="en"/>
              <a:t>	 criteria being searched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for each child of node:</a:t>
            </a:r>
            <a:endParaRPr/>
          </a:p>
          <a:p>
            <a:pPr indent="0" lvl="0" marL="0" rtl="0" algn="l">
              <a:spcBef>
                <a:spcPts val="0"/>
              </a:spcBef>
              <a:spcAft>
                <a:spcPts val="0"/>
              </a:spcAft>
              <a:buNone/>
            </a:pPr>
            <a:r>
              <a:rPr lang="en"/>
              <a:t>		visit(chld)</a:t>
            </a:r>
            <a:endParaRPr/>
          </a:p>
        </p:txBody>
      </p:sp>
      <p:sp>
        <p:nvSpPr>
          <p:cNvPr id="99" name="Google Shape;99;p19"/>
          <p:cNvSpPr txBox="1"/>
          <p:nvPr/>
        </p:nvSpPr>
        <p:spPr>
          <a:xfrm>
            <a:off x="181975" y="183775"/>
            <a:ext cx="47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Depth-First Search</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2542325" y="731850"/>
            <a:ext cx="6384726" cy="3478299"/>
          </a:xfrm>
          <a:prstGeom prst="rect">
            <a:avLst/>
          </a:prstGeom>
          <a:noFill/>
          <a:ln>
            <a:noFill/>
          </a:ln>
        </p:spPr>
      </p:pic>
      <p:sp>
        <p:nvSpPr>
          <p:cNvPr id="105" name="Google Shape;105;p20"/>
          <p:cNvSpPr txBox="1"/>
          <p:nvPr/>
        </p:nvSpPr>
        <p:spPr>
          <a:xfrm>
            <a:off x="181975" y="869575"/>
            <a:ext cx="2401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Whenever the depth-first search encounters a fork in the maze where multiple directions are possible, it recursively explores all of the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Whenever all possible ways to an exit in one direction are exhausted, the algorithm "backtracks" by returning out of levels of recursion back to an earlier fork in the maze, and explores any other available directions.</a:t>
            </a:r>
            <a:endParaRPr/>
          </a:p>
        </p:txBody>
      </p:sp>
      <p:sp>
        <p:nvSpPr>
          <p:cNvPr id="106" name="Google Shape;106;p20"/>
          <p:cNvSpPr txBox="1"/>
          <p:nvPr/>
        </p:nvSpPr>
        <p:spPr>
          <a:xfrm>
            <a:off x="181975" y="183775"/>
            <a:ext cx="47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Depth-First Search</a:t>
            </a:r>
            <a:endParaRPr sz="2400"/>
          </a:p>
        </p:txBody>
      </p:sp>
      <p:sp>
        <p:nvSpPr>
          <p:cNvPr id="107" name="Google Shape;107;p20"/>
          <p:cNvSpPr txBox="1"/>
          <p:nvPr/>
        </p:nvSpPr>
        <p:spPr>
          <a:xfrm>
            <a:off x="181975" y="4450975"/>
            <a:ext cx="85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One way to visualize this is with the 2D maze itself. Another is to think of it as searching a decision tree.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p:nvPr/>
        </p:nvSpPr>
        <p:spPr>
          <a:xfrm>
            <a:off x="2668425" y="9701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(3,4)</a:t>
            </a:r>
            <a:endParaRPr/>
          </a:p>
        </p:txBody>
      </p:sp>
      <p:sp>
        <p:nvSpPr>
          <p:cNvPr id="113" name="Google Shape;113;p21"/>
          <p:cNvSpPr/>
          <p:nvPr/>
        </p:nvSpPr>
        <p:spPr>
          <a:xfrm>
            <a:off x="1320482" y="22403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14" name="Google Shape;114;p21"/>
          <p:cNvSpPr/>
          <p:nvPr/>
        </p:nvSpPr>
        <p:spPr>
          <a:xfrm>
            <a:off x="2275047" y="22403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15" name="Google Shape;115;p21"/>
          <p:cNvSpPr/>
          <p:nvPr/>
        </p:nvSpPr>
        <p:spPr>
          <a:xfrm>
            <a:off x="3975007" y="22403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(4,4)</a:t>
            </a:r>
            <a:endParaRPr/>
          </a:p>
        </p:txBody>
      </p:sp>
      <p:sp>
        <p:nvSpPr>
          <p:cNvPr id="116" name="Google Shape;116;p21"/>
          <p:cNvSpPr/>
          <p:nvPr/>
        </p:nvSpPr>
        <p:spPr>
          <a:xfrm>
            <a:off x="6629532" y="2188700"/>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(2,4)</a:t>
            </a:r>
            <a:endParaRPr/>
          </a:p>
        </p:txBody>
      </p:sp>
      <p:cxnSp>
        <p:nvCxnSpPr>
          <p:cNvPr id="117" name="Google Shape;117;p21"/>
          <p:cNvCxnSpPr>
            <a:stCxn id="112" idx="2"/>
            <a:endCxn id="113" idx="0"/>
          </p:cNvCxnSpPr>
          <p:nvPr/>
        </p:nvCxnSpPr>
        <p:spPr>
          <a:xfrm flipH="1">
            <a:off x="1635825" y="1528775"/>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1"/>
          <p:cNvCxnSpPr>
            <a:stCxn id="112" idx="2"/>
            <a:endCxn id="114" idx="0"/>
          </p:cNvCxnSpPr>
          <p:nvPr/>
        </p:nvCxnSpPr>
        <p:spPr>
          <a:xfrm flipH="1">
            <a:off x="2590425" y="1528775"/>
            <a:ext cx="393300" cy="71160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21"/>
          <p:cNvCxnSpPr>
            <a:stCxn id="112" idx="2"/>
            <a:endCxn id="115" idx="0"/>
          </p:cNvCxnSpPr>
          <p:nvPr/>
        </p:nvCxnSpPr>
        <p:spPr>
          <a:xfrm>
            <a:off x="2983725" y="1528775"/>
            <a:ext cx="1306500" cy="7116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21"/>
          <p:cNvCxnSpPr>
            <a:stCxn id="112" idx="2"/>
            <a:endCxn id="116" idx="0"/>
          </p:cNvCxnSpPr>
          <p:nvPr/>
        </p:nvCxnSpPr>
        <p:spPr>
          <a:xfrm>
            <a:off x="2983725" y="1528775"/>
            <a:ext cx="3961200" cy="6600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21"/>
          <p:cNvSpPr txBox="1"/>
          <p:nvPr/>
        </p:nvSpPr>
        <p:spPr>
          <a:xfrm>
            <a:off x="1767550"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22" name="Google Shape;122;p21"/>
          <p:cNvSpPr txBox="1"/>
          <p:nvPr/>
        </p:nvSpPr>
        <p:spPr>
          <a:xfrm>
            <a:off x="2681950"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23" name="Google Shape;123;p21"/>
          <p:cNvSpPr txBox="1"/>
          <p:nvPr/>
        </p:nvSpPr>
        <p:spPr>
          <a:xfrm>
            <a:off x="3251385" y="17629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sp>
        <p:nvSpPr>
          <p:cNvPr id="124" name="Google Shape;124;p21"/>
          <p:cNvSpPr txBox="1"/>
          <p:nvPr/>
        </p:nvSpPr>
        <p:spPr>
          <a:xfrm>
            <a:off x="6088150" y="17885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cxnSp>
        <p:nvCxnSpPr>
          <p:cNvPr id="125" name="Google Shape;125;p21"/>
          <p:cNvCxnSpPr/>
          <p:nvPr/>
        </p:nvCxnSpPr>
        <p:spPr>
          <a:xfrm flipH="1">
            <a:off x="6061625" y="2747300"/>
            <a:ext cx="859500" cy="7032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1"/>
          <p:cNvCxnSpPr/>
          <p:nvPr/>
        </p:nvCxnSpPr>
        <p:spPr>
          <a:xfrm>
            <a:off x="6921125" y="2747300"/>
            <a:ext cx="1500" cy="6903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1"/>
          <p:cNvCxnSpPr/>
          <p:nvPr/>
        </p:nvCxnSpPr>
        <p:spPr>
          <a:xfrm>
            <a:off x="6921125" y="2747300"/>
            <a:ext cx="767700" cy="7161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21"/>
          <p:cNvSpPr txBox="1"/>
          <p:nvPr/>
        </p:nvSpPr>
        <p:spPr>
          <a:xfrm>
            <a:off x="61621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29" name="Google Shape;129;p21"/>
          <p:cNvSpPr txBox="1"/>
          <p:nvPr/>
        </p:nvSpPr>
        <p:spPr>
          <a:xfrm>
            <a:off x="66955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30" name="Google Shape;130;p21"/>
          <p:cNvSpPr txBox="1"/>
          <p:nvPr/>
        </p:nvSpPr>
        <p:spPr>
          <a:xfrm>
            <a:off x="7305150" y="2905275"/>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cxnSp>
        <p:nvCxnSpPr>
          <p:cNvPr id="131" name="Google Shape;131;p21"/>
          <p:cNvCxnSpPr/>
          <p:nvPr/>
        </p:nvCxnSpPr>
        <p:spPr>
          <a:xfrm flipH="1">
            <a:off x="2956150" y="2798975"/>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21"/>
          <p:cNvCxnSpPr/>
          <p:nvPr/>
        </p:nvCxnSpPr>
        <p:spPr>
          <a:xfrm flipH="1">
            <a:off x="3889750" y="2798975"/>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21"/>
          <p:cNvCxnSpPr/>
          <p:nvPr/>
        </p:nvCxnSpPr>
        <p:spPr>
          <a:xfrm>
            <a:off x="4304050" y="2798975"/>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21"/>
          <p:cNvSpPr txBox="1"/>
          <p:nvPr/>
        </p:nvSpPr>
        <p:spPr>
          <a:xfrm>
            <a:off x="3087875"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35" name="Google Shape;135;p21"/>
          <p:cNvSpPr txBox="1"/>
          <p:nvPr/>
        </p:nvSpPr>
        <p:spPr>
          <a:xfrm>
            <a:off x="4002275"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36" name="Google Shape;136;p21"/>
          <p:cNvSpPr txBox="1"/>
          <p:nvPr/>
        </p:nvSpPr>
        <p:spPr>
          <a:xfrm>
            <a:off x="4571710" y="3033150"/>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sp>
        <p:nvSpPr>
          <p:cNvPr id="137" name="Google Shape;137;p21"/>
          <p:cNvSpPr/>
          <p:nvPr/>
        </p:nvSpPr>
        <p:spPr>
          <a:xfrm>
            <a:off x="2732247" y="35357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38" name="Google Shape;138;p21"/>
          <p:cNvSpPr/>
          <p:nvPr/>
        </p:nvSpPr>
        <p:spPr>
          <a:xfrm>
            <a:off x="3646647" y="35357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(4,5)</a:t>
            </a:r>
            <a:endParaRPr/>
          </a:p>
        </p:txBody>
      </p:sp>
      <p:sp>
        <p:nvSpPr>
          <p:cNvPr id="139" name="Google Shape;139;p21"/>
          <p:cNvSpPr/>
          <p:nvPr/>
        </p:nvSpPr>
        <p:spPr>
          <a:xfrm>
            <a:off x="4561047" y="35357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40" name="Google Shape;140;p21"/>
          <p:cNvSpPr/>
          <p:nvPr/>
        </p:nvSpPr>
        <p:spPr>
          <a:xfrm>
            <a:off x="5780247" y="3459575"/>
            <a:ext cx="630600" cy="5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(2,3)</a:t>
            </a:r>
            <a:endParaRPr/>
          </a:p>
        </p:txBody>
      </p:sp>
      <p:sp>
        <p:nvSpPr>
          <p:cNvPr id="141" name="Google Shape;141;p21"/>
          <p:cNvSpPr/>
          <p:nvPr/>
        </p:nvSpPr>
        <p:spPr>
          <a:xfrm>
            <a:off x="6618447" y="3459575"/>
            <a:ext cx="630600" cy="558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wall</a:t>
            </a:r>
            <a:endParaRPr/>
          </a:p>
        </p:txBody>
      </p:sp>
      <p:sp>
        <p:nvSpPr>
          <p:cNvPr id="142" name="Google Shape;142;p21"/>
          <p:cNvSpPr/>
          <p:nvPr/>
        </p:nvSpPr>
        <p:spPr>
          <a:xfrm>
            <a:off x="7456650" y="3459575"/>
            <a:ext cx="671100" cy="558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EXIT</a:t>
            </a:r>
            <a:endParaRPr/>
          </a:p>
        </p:txBody>
      </p:sp>
      <p:sp>
        <p:nvSpPr>
          <p:cNvPr id="143" name="Google Shape;143;p21"/>
          <p:cNvSpPr txBox="1"/>
          <p:nvPr/>
        </p:nvSpPr>
        <p:spPr>
          <a:xfrm>
            <a:off x="181975" y="183775"/>
            <a:ext cx="47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Maze Decision Tree</a:t>
            </a:r>
            <a:endParaRPr sz="2400"/>
          </a:p>
        </p:txBody>
      </p:sp>
      <p:cxnSp>
        <p:nvCxnSpPr>
          <p:cNvPr id="144" name="Google Shape;144;p21"/>
          <p:cNvCxnSpPr/>
          <p:nvPr/>
        </p:nvCxnSpPr>
        <p:spPr>
          <a:xfrm flipH="1">
            <a:off x="2602177" y="4116522"/>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1"/>
          <p:cNvCxnSpPr/>
          <p:nvPr/>
        </p:nvCxnSpPr>
        <p:spPr>
          <a:xfrm flipH="1">
            <a:off x="3535777" y="4116522"/>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1"/>
          <p:cNvCxnSpPr/>
          <p:nvPr/>
        </p:nvCxnSpPr>
        <p:spPr>
          <a:xfrm>
            <a:off x="3950077" y="4116522"/>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1"/>
          <p:cNvSpPr txBox="1"/>
          <p:nvPr/>
        </p:nvSpPr>
        <p:spPr>
          <a:xfrm>
            <a:off x="2733902"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sp>
        <p:nvSpPr>
          <p:cNvPr id="148" name="Google Shape;148;p21"/>
          <p:cNvSpPr txBox="1"/>
          <p:nvPr/>
        </p:nvSpPr>
        <p:spPr>
          <a:xfrm>
            <a:off x="3648302"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49" name="Google Shape;149;p21"/>
          <p:cNvSpPr txBox="1"/>
          <p:nvPr/>
        </p:nvSpPr>
        <p:spPr>
          <a:xfrm>
            <a:off x="4217737" y="4350697"/>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cxnSp>
        <p:nvCxnSpPr>
          <p:cNvPr id="150" name="Google Shape;150;p21"/>
          <p:cNvCxnSpPr/>
          <p:nvPr/>
        </p:nvCxnSpPr>
        <p:spPr>
          <a:xfrm flipH="1">
            <a:off x="4735777" y="4044451"/>
            <a:ext cx="1347900" cy="7116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1"/>
          <p:cNvCxnSpPr/>
          <p:nvPr/>
        </p:nvCxnSpPr>
        <p:spPr>
          <a:xfrm flipH="1">
            <a:off x="5669377" y="4044451"/>
            <a:ext cx="414300" cy="7116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1"/>
          <p:cNvCxnSpPr/>
          <p:nvPr/>
        </p:nvCxnSpPr>
        <p:spPr>
          <a:xfrm>
            <a:off x="6083677" y="4044451"/>
            <a:ext cx="480900" cy="7116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21"/>
          <p:cNvSpPr txBox="1"/>
          <p:nvPr/>
        </p:nvSpPr>
        <p:spPr>
          <a:xfrm>
            <a:off x="4867502"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54" name="Google Shape;154;p21"/>
          <p:cNvSpPr txBox="1"/>
          <p:nvPr/>
        </p:nvSpPr>
        <p:spPr>
          <a:xfrm>
            <a:off x="5781902"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t>
            </a:r>
            <a:endParaRPr/>
          </a:p>
        </p:txBody>
      </p:sp>
      <p:sp>
        <p:nvSpPr>
          <p:cNvPr id="155" name="Google Shape;155;p21"/>
          <p:cNvSpPr txBox="1"/>
          <p:nvPr/>
        </p:nvSpPr>
        <p:spPr>
          <a:xfrm>
            <a:off x="6351337" y="4278626"/>
            <a:ext cx="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cxnSp>
        <p:nvCxnSpPr>
          <p:cNvPr id="156" name="Google Shape;156;p21"/>
          <p:cNvCxnSpPr/>
          <p:nvPr/>
        </p:nvCxnSpPr>
        <p:spPr>
          <a:xfrm rot="10800000">
            <a:off x="3548050" y="1255375"/>
            <a:ext cx="392400" cy="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p21"/>
          <p:cNvSpPr txBox="1"/>
          <p:nvPr/>
        </p:nvSpPr>
        <p:spPr>
          <a:xfrm>
            <a:off x="3973380" y="1022881"/>
            <a:ext cx="43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 y) coords of current location in maze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